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7" r:id="rId1"/>
  </p:sldMasterIdLst>
  <p:notesMasterIdLst>
    <p:notesMasterId r:id="rId19"/>
  </p:notesMasterIdLst>
  <p:sldIdLst>
    <p:sldId id="256" r:id="rId2"/>
    <p:sldId id="266" r:id="rId3"/>
    <p:sldId id="259" r:id="rId4"/>
    <p:sldId id="298" r:id="rId5"/>
    <p:sldId id="297" r:id="rId6"/>
    <p:sldId id="264" r:id="rId7"/>
    <p:sldId id="265" r:id="rId8"/>
    <p:sldId id="268" r:id="rId9"/>
    <p:sldId id="262" r:id="rId10"/>
    <p:sldId id="260" r:id="rId11"/>
    <p:sldId id="299" r:id="rId12"/>
    <p:sldId id="300" r:id="rId13"/>
    <p:sldId id="301" r:id="rId14"/>
    <p:sldId id="302" r:id="rId15"/>
    <p:sldId id="293" r:id="rId16"/>
    <p:sldId id="303" r:id="rId17"/>
    <p:sldId id="26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0627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566"/>
    <p:restoredTop sz="95610"/>
  </p:normalViewPr>
  <p:slideViewPr>
    <p:cSldViewPr snapToGrid="0">
      <p:cViewPr varScale="1">
        <p:scale>
          <a:sx n="125" d="100"/>
          <a:sy n="125" d="100"/>
        </p:scale>
        <p:origin x="1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FE654A-B0E3-1341-8ACF-C4861BB7F065}" type="datetimeFigureOut">
              <a:rPr lang="en-US" smtClean="0"/>
              <a:t>9/18/23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E92445-E5C3-6946-A64D-ECE42EED75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018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AF3D6-CCC0-52E7-1617-0CC9A43193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D1E3CB-9D88-3AE9-066E-9E93295A48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anchor="ctr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3CAC1-46EC-9CF7-838C-14B7688C1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A646C2-82C5-CBDF-0D36-EA22639C7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D86811-901E-F2C6-C7AD-14DBD6CAF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225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E2DDD-F435-1657-F637-7DAEC0375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A8EA3D-E502-E59A-9FCA-9867B72190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FF781-E8C8-2C5B-5F23-857ADF8F3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C678E-AC9B-28E2-F019-1826C1107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D6F49-35D0-2F12-6B5A-9D7B39591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893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901AA3-9331-7DEA-3857-161D73961E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E2BE29-F49D-B3B8-B60F-47C1A21833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ED556-FBFB-09F2-C67A-7638323F3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3DFFE-DD1B-222A-A054-5EA3A6231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4C9A0-3B7B-569C-BC47-895C3825D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258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F2ABD-B92B-B8FA-E8EA-C7FC4EF57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1208-2960-212C-6EF3-9DB88FD83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40520-0882-F99A-131B-547AF4DE3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5A6DDB-072F-8D5F-4918-9F7B960EA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00D383-D77D-2009-791F-4CB3D63D8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362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6118A-B2E9-D277-B854-E7E7ACC28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F5E112-1D82-6306-C60C-E0EB04290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4CF6EF-8298-9C54-8C5D-7B1E7BB62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A7F13-CCA2-F56F-C80D-6DB266BB4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1602C-4C58-6D6F-4081-716B77E6F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239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ACD0A-DC4C-6670-CDCA-3F75CFB9B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BE585-B36B-9EA2-219B-4CA56DC4CB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5ED9A-984C-714E-953A-8003907DAC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26D8AF-FCD3-46E7-4AF6-3B50B93F0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5A9F10-E836-F55C-6D99-FB117217F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25582D-A945-A41E-056B-F649CEA25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938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9F94F-91BC-5F0A-55AD-9B94142AD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7C1146-785D-8C90-9DA2-46EDD95BB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082AF2-32B9-D7B0-64D5-31732FFC16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C68699-8D56-7BD7-8E0C-F9EFEDA5BD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9B57E1-DDF9-31D4-9990-6475C3B18D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E28896-4502-55BC-1847-F0BD7230F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504DA1-3802-3482-6342-D2845B22A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82952F-E51D-8389-5121-B2E0CBC94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61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5A394-7BEC-C3D7-3400-7BB966A5B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7F6A31-5FDB-EA97-6741-4BF15AD7B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D1CFA6-6917-6485-D38B-D899D08DB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702853-912F-9DF1-8A65-B2E9C4789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269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471797-575D-1B60-E482-619B6E8D9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734563-1BB5-CBD2-C51D-335F874C6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4E5245-C029-7E40-DB92-898F18578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426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844EB-C0CC-9ED1-E60F-6582DC4D2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3BFB8-C6A1-AC66-603F-700738B12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A4F0CF-BAB0-33EF-AE51-C1387DFF4C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771AC0-289A-0204-5524-3A651D2F0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72F9F2-9EA7-EAF5-7A22-969007187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1D7F22-5306-BFC9-BA87-3467CEA81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362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89E37-751B-C789-3971-2CFD636AB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21B5CD-D1B2-274B-53AA-D78503EEA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978CD3-6429-6654-C785-E84BE6C105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C2A762-008C-60C9-E3C5-06BA28AE7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E2AC29-ADF7-57B3-E197-6F794B253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15BE23-7F43-4F15-C452-7D07F28C8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080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4DBE1E-9C4E-AA35-2779-95BB187B1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6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2D36B8-5BCA-BBC0-58EC-C4640FB95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08463"/>
            <a:ext cx="10515600" cy="4568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A7C66-7E1B-C3BE-A4E6-C641C4147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310128-99AA-E02A-5503-17EE1F698B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6442D9-474E-5311-738F-304A575D86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201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hyperlink" Target="mailto:d-wunneburger@tamu.edu?subject=Assessing%20Flooding%20Hazard%20Exposure%20Presentation" TargetMode="External"/><Relationship Id="rId7" Type="http://schemas.openxmlformats.org/officeDocument/2006/relationships/image" Target="../media/image3.png"/><Relationship Id="rId2" Type="http://schemas.openxmlformats.org/officeDocument/2006/relationships/hyperlink" Target="mailto:peacock@tamu.edu?subject=Assessing%20Flooding%20Hazard%20Exposure%20Presentation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tiff"/><Relationship Id="rId4" Type="http://schemas.openxmlformats.org/officeDocument/2006/relationships/hyperlink" Target="mailto:abuabara@tamu.edu?subject=Assessing%20Flooding%20Hazard%20Exposure%20Presentation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alkerke/tigris" TargetMode="External"/><Relationship Id="rId7" Type="http://schemas.openxmlformats.org/officeDocument/2006/relationships/hyperlink" Target="https://galvestoncad.org/gis-data/" TargetMode="External"/><Relationship Id="rId2" Type="http://schemas.openxmlformats.org/officeDocument/2006/relationships/hyperlink" Target="https://github.com/abuabara/flooding_hazard_exposure.gi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andscan.ornl.gov/" TargetMode="External"/><Relationship Id="rId5" Type="http://schemas.openxmlformats.org/officeDocument/2006/relationships/hyperlink" Target="https://www.floodmaps.fema.gov/NFHL/status.shtml" TargetMode="External"/><Relationship Id="rId4" Type="http://schemas.openxmlformats.org/officeDocument/2006/relationships/hyperlink" Target="https://github.com/walkerke/tidycensus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nisdr.org/preventionweb/files/57470_wing2018environ.res.lett.13034023.pdf" TargetMode="External"/><Relationship Id="rId2" Type="http://schemas.openxmlformats.org/officeDocument/2006/relationships/hyperlink" Target="https://www.katrisk.com/hazard-data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oodmaps.fema.gov/NFHL/status.shtml" TargetMode="External"/><Relationship Id="rId2" Type="http://schemas.openxmlformats.org/officeDocument/2006/relationships/hyperlink" Target="https://msc.fema.gov/portal/home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EB218-D03F-6042-7B2F-F61AB87E08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Assessing Flooding</a:t>
            </a:r>
            <a:br>
              <a:rPr lang="en-US" sz="4400" dirty="0"/>
            </a:br>
            <a:r>
              <a:rPr lang="en-US" sz="4400" dirty="0"/>
              <a:t>Hazard Exposure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F66EE4-88D6-046A-06BE-47B33B1C2C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949676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Walter Gillis Peacock </a:t>
            </a:r>
            <a:r>
              <a:rPr lang="en-US" sz="1800" dirty="0">
                <a:solidFill>
                  <a:srgbClr val="4F0627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peacock@tamu.edu</a:t>
            </a:r>
            <a:endParaRPr lang="en-US" sz="1800" dirty="0">
              <a:solidFill>
                <a:srgbClr val="4F0627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Douglas Wunneburger </a:t>
            </a:r>
            <a:r>
              <a:rPr lang="en-US" sz="1800" dirty="0">
                <a:solidFill>
                  <a:srgbClr val="4F0627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d-wunneburger@tamu.edu</a:t>
            </a:r>
            <a:endParaRPr lang="en-US" sz="1800" dirty="0">
              <a:solidFill>
                <a:srgbClr val="4F0627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Alexander Abuabara </a:t>
            </a:r>
            <a:r>
              <a:rPr lang="en-US" sz="1800" dirty="0">
                <a:solidFill>
                  <a:srgbClr val="4F0627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abuabara@tamu.edu</a:t>
            </a:r>
            <a:endParaRPr lang="en-US" sz="1800" dirty="0">
              <a:solidFill>
                <a:srgbClr val="4F0627"/>
              </a:solidFill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193D6CC-7307-B986-01AA-D3F345240B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6000" y="772886"/>
            <a:ext cx="1440000" cy="1440000"/>
          </a:xfrm>
          <a:prstGeom prst="rect">
            <a:avLst/>
          </a:prstGeom>
        </p:spPr>
      </p:pic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8CA1B7A6-D252-2863-8867-DD222213D8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644" y="5254000"/>
            <a:ext cx="3492500" cy="1066800"/>
          </a:xfrm>
          <a:prstGeom prst="rect">
            <a:avLst/>
          </a:prstGeom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41D1864A-D1C8-1F3D-6623-66283AFFE3E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93452" y="5403045"/>
            <a:ext cx="1936904" cy="7687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ADE41C0-EA75-EBEA-0B4B-2023FDBB19D2}"/>
              </a:ext>
            </a:extLst>
          </p:cNvPr>
          <p:cNvSpPr txBox="1"/>
          <p:nvPr/>
        </p:nvSpPr>
        <p:spPr>
          <a:xfrm>
            <a:off x="5493109" y="5782368"/>
            <a:ext cx="12057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4F0627"/>
                </a:solidFill>
              </a:rPr>
              <a:t>Sep 18, 2023</a:t>
            </a:r>
          </a:p>
        </p:txBody>
      </p:sp>
    </p:spTree>
    <p:extLst>
      <p:ext uri="{BB962C8B-B14F-4D97-AF65-F5344CB8AC3E}">
        <p14:creationId xmlns:p14="http://schemas.microsoft.com/office/powerpoint/2010/main" val="17960465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and Geoprocessing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6638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Load, tidy, reclassify, dissolve, adjust and water subtraction, and quantification of exposure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65555B-AD0D-8A54-E7DA-C588222BB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001A7-D730-B9D1-6D2E-C2A3E3E83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6F5F70-1B70-5B6D-AD05-0B23AD733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10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26C67D-FACD-62E3-329B-96C5B4080508}"/>
              </a:ext>
            </a:extLst>
          </p:cNvPr>
          <p:cNvSpPr/>
          <p:nvPr/>
        </p:nvSpPr>
        <p:spPr>
          <a:xfrm>
            <a:off x="838200" y="2008084"/>
            <a:ext cx="2285144" cy="6400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Census</a:t>
            </a:r>
            <a:r>
              <a:rPr lang="en-US" sz="1400" dirty="0"/>
              <a:t> feature geometries for the study area (and estimates)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2F44A09-C441-2AF2-7D09-FBCB006506A9}"/>
              </a:ext>
            </a:extLst>
          </p:cNvPr>
          <p:cNvSpPr/>
          <p:nvPr/>
        </p:nvSpPr>
        <p:spPr>
          <a:xfrm>
            <a:off x="838200" y="3289355"/>
            <a:ext cx="2285144" cy="6400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FEMA</a:t>
            </a:r>
            <a:r>
              <a:rPr lang="en-US" sz="1400" dirty="0"/>
              <a:t> NFHL areas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A099089-A569-252A-CCAF-64F344C68B3B}"/>
              </a:ext>
            </a:extLst>
          </p:cNvPr>
          <p:cNvSpPr/>
          <p:nvPr/>
        </p:nvSpPr>
        <p:spPr>
          <a:xfrm>
            <a:off x="3581400" y="2008084"/>
            <a:ext cx="2285144" cy="6400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Simplify water geometries</a:t>
            </a:r>
            <a:br>
              <a:rPr lang="en-US" sz="1400" dirty="0"/>
            </a:br>
            <a:r>
              <a:rPr lang="en-US" sz="1000" dirty="0"/>
              <a:t>(drop crumbs, fill holes to a certain threshold (~0.01 km</a:t>
            </a:r>
            <a:r>
              <a:rPr lang="en-US" sz="1000" baseline="30000" dirty="0"/>
              <a:t>2</a:t>
            </a:r>
            <a:r>
              <a:rPr lang="en-US" sz="1000" dirty="0"/>
              <a:t>), and dissolve)</a:t>
            </a:r>
            <a:endParaRPr 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DFBD78-D8B7-852B-F9D1-FE162310A57B}"/>
              </a:ext>
            </a:extLst>
          </p:cNvPr>
          <p:cNvSpPr txBox="1"/>
          <p:nvPr/>
        </p:nvSpPr>
        <p:spPr>
          <a:xfrm>
            <a:off x="5933279" y="2004959"/>
            <a:ext cx="3447267" cy="646331"/>
          </a:xfrm>
          <a:prstGeom prst="rect">
            <a:avLst/>
          </a:prstGeom>
          <a:noFill/>
        </p:spPr>
        <p:txBody>
          <a:bodyPr wrap="square" lIns="45720" rIns="45720" rtlCol="0">
            <a:spAutoFit/>
          </a:bodyPr>
          <a:lstStyle/>
          <a:p>
            <a:r>
              <a:rPr lang="en-US" sz="1200" i="1" dirty="0">
                <a:solidFill>
                  <a:srgbClr val="4F0627"/>
                </a:solidFill>
              </a:rPr>
              <a:t>Facilitates work in our personal computers</a:t>
            </a:r>
          </a:p>
          <a:p>
            <a:pPr marL="125413" lvl="1" indent="112713">
              <a:buFont typeface="Arial" panose="020B0604020202020204" pitchFamily="34" charset="0"/>
              <a:buChar char="•"/>
            </a:pPr>
            <a:r>
              <a:rPr lang="en-US" sz="1200" i="1" dirty="0">
                <a:solidFill>
                  <a:srgbClr val="4F0627"/>
                </a:solidFill>
              </a:rPr>
              <a:t>Object size becomes ~35% of its original</a:t>
            </a:r>
          </a:p>
          <a:p>
            <a:pPr marL="125413" lvl="1" indent="112713">
              <a:buFont typeface="Arial" panose="020B0604020202020204" pitchFamily="34" charset="0"/>
              <a:buChar char="•"/>
            </a:pPr>
            <a:r>
              <a:rPr lang="en-US" sz="1200" i="1" dirty="0">
                <a:solidFill>
                  <a:srgbClr val="4F0627"/>
                </a:solidFill>
              </a:rPr>
              <a:t>Avoid topological errors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EB2926-52F6-415B-00E1-6F3D10975835}"/>
              </a:ext>
            </a:extLst>
          </p:cNvPr>
          <p:cNvSpPr/>
          <p:nvPr/>
        </p:nvSpPr>
        <p:spPr>
          <a:xfrm>
            <a:off x="838200" y="4278849"/>
            <a:ext cx="2285144" cy="6400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Cleaning</a:t>
            </a:r>
            <a:br>
              <a:rPr lang="en-US" sz="1400" dirty="0"/>
            </a:br>
            <a:r>
              <a:rPr lang="en-US" sz="1000" dirty="0"/>
              <a:t>(check column names, projection, and flood zones and zones sub-types)</a:t>
            </a:r>
            <a:endParaRPr lang="en-US" sz="1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8ECFC24-EC90-EC88-7EEF-EC03F1E9A3CD}"/>
              </a:ext>
            </a:extLst>
          </p:cNvPr>
          <p:cNvSpPr/>
          <p:nvPr/>
        </p:nvSpPr>
        <p:spPr>
          <a:xfrm>
            <a:off x="3436136" y="4278849"/>
            <a:ext cx="2285144" cy="6400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Reclassification and dissolve by our recodes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C397DF2-9CEF-6921-842A-DAC5CB648F22}"/>
              </a:ext>
            </a:extLst>
          </p:cNvPr>
          <p:cNvSpPr/>
          <p:nvPr/>
        </p:nvSpPr>
        <p:spPr>
          <a:xfrm>
            <a:off x="6034072" y="4300975"/>
            <a:ext cx="2285144" cy="6400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Adjusts</a:t>
            </a:r>
          </a:p>
          <a:p>
            <a:pPr algn="ctr"/>
            <a:r>
              <a:rPr lang="en-US" sz="1000" dirty="0"/>
              <a:t>(crop to adjust to Census boundaries and subtraction of water areas)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0F3FCC1-7E55-1BB9-5CDF-F3F250AB2C9F}"/>
              </a:ext>
            </a:extLst>
          </p:cNvPr>
          <p:cNvCxnSpPr>
            <a:stCxn id="11" idx="2"/>
            <a:endCxn id="17" idx="0"/>
          </p:cNvCxnSpPr>
          <p:nvPr/>
        </p:nvCxnSpPr>
        <p:spPr>
          <a:xfrm>
            <a:off x="4723972" y="2648164"/>
            <a:ext cx="2452672" cy="1652811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9C9EAC9-4126-25A9-9B85-F3181EB61361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>
            <a:off x="3123344" y="2328124"/>
            <a:ext cx="45805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970DCD5-5F5F-B83D-2BDD-6A1E8E4C312D}"/>
              </a:ext>
            </a:extLst>
          </p:cNvPr>
          <p:cNvCxnSpPr>
            <a:cxnSpLocks/>
            <a:stCxn id="10" idx="2"/>
            <a:endCxn id="13" idx="0"/>
          </p:cNvCxnSpPr>
          <p:nvPr/>
        </p:nvCxnSpPr>
        <p:spPr>
          <a:xfrm>
            <a:off x="1980772" y="3929435"/>
            <a:ext cx="0" cy="349414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9D75DA0-D4E1-EB32-0D93-1F01B4500981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3123344" y="4598889"/>
            <a:ext cx="31279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2BCE704-1D68-D2F8-19AA-AB0C35237188}"/>
              </a:ext>
            </a:extLst>
          </p:cNvPr>
          <p:cNvCxnSpPr>
            <a:cxnSpLocks/>
            <a:stCxn id="14" idx="3"/>
            <a:endCxn id="17" idx="1"/>
          </p:cNvCxnSpPr>
          <p:nvPr/>
        </p:nvCxnSpPr>
        <p:spPr>
          <a:xfrm>
            <a:off x="5721280" y="4598889"/>
            <a:ext cx="312792" cy="22126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C863C7F-5B4E-31A5-7108-CB1B2132B718}"/>
              </a:ext>
            </a:extLst>
          </p:cNvPr>
          <p:cNvCxnSpPr>
            <a:cxnSpLocks/>
            <a:stCxn id="8" idx="2"/>
            <a:endCxn id="17" idx="0"/>
          </p:cNvCxnSpPr>
          <p:nvPr/>
        </p:nvCxnSpPr>
        <p:spPr>
          <a:xfrm>
            <a:off x="1980772" y="2648164"/>
            <a:ext cx="5195872" cy="1652811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021B22E3-4987-6C54-71AA-A8AD9335392C}"/>
              </a:ext>
            </a:extLst>
          </p:cNvPr>
          <p:cNvSpPr/>
          <p:nvPr/>
        </p:nvSpPr>
        <p:spPr>
          <a:xfrm>
            <a:off x="8632009" y="4292030"/>
            <a:ext cx="2285144" cy="6400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Spatial intersection</a:t>
            </a:r>
          </a:p>
          <a:p>
            <a:pPr algn="ctr"/>
            <a:r>
              <a:rPr lang="en-US" sz="1000" dirty="0"/>
              <a:t>(estimate areas and hazard exposure)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0855481-A238-A8FA-A098-7439A16A7344}"/>
              </a:ext>
            </a:extLst>
          </p:cNvPr>
          <p:cNvCxnSpPr>
            <a:cxnSpLocks/>
            <a:stCxn id="17" idx="3"/>
            <a:endCxn id="40" idx="1"/>
          </p:cNvCxnSpPr>
          <p:nvPr/>
        </p:nvCxnSpPr>
        <p:spPr>
          <a:xfrm flipV="1">
            <a:off x="8319216" y="4612070"/>
            <a:ext cx="312793" cy="8945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FF5AB444-E01B-9C62-D7BF-F404912BFF81}"/>
              </a:ext>
            </a:extLst>
          </p:cNvPr>
          <p:cNvSpPr/>
          <p:nvPr/>
        </p:nvSpPr>
        <p:spPr>
          <a:xfrm>
            <a:off x="9447282" y="2537146"/>
            <a:ext cx="2285144" cy="6400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Local GIS </a:t>
            </a:r>
            <a:r>
              <a:rPr lang="en-US" sz="1400" b="1" dirty="0"/>
              <a:t>parcel data</a:t>
            </a:r>
          </a:p>
          <a:p>
            <a:pPr algn="ctr"/>
            <a:r>
              <a:rPr lang="en-US" sz="1000" dirty="0"/>
              <a:t>(filter for residential</a:t>
            </a:r>
            <a:br>
              <a:rPr lang="en-US" sz="1000" dirty="0"/>
            </a:br>
            <a:r>
              <a:rPr lang="en-US" sz="1000" dirty="0"/>
              <a:t>with improvements)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E77AA67-B381-32B6-1C11-D7CFBB0BC23D}"/>
              </a:ext>
            </a:extLst>
          </p:cNvPr>
          <p:cNvSpPr/>
          <p:nvPr/>
        </p:nvSpPr>
        <p:spPr>
          <a:xfrm>
            <a:off x="7540763" y="3047178"/>
            <a:ext cx="2285144" cy="6400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LandScan</a:t>
            </a:r>
          </a:p>
          <a:p>
            <a:pPr algn="ctr"/>
            <a:r>
              <a:rPr lang="en-US" sz="1000" dirty="0"/>
              <a:t>(crop and mask to</a:t>
            </a:r>
            <a:br>
              <a:rPr lang="en-US" sz="1000" dirty="0"/>
            </a:br>
            <a:r>
              <a:rPr lang="en-US" sz="1000" dirty="0"/>
              <a:t>the county boundary box)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19032BC-AEAE-E5B2-535D-C20E02396E0A}"/>
              </a:ext>
            </a:extLst>
          </p:cNvPr>
          <p:cNvCxnSpPr>
            <a:cxnSpLocks/>
            <a:stCxn id="44" idx="2"/>
            <a:endCxn id="40" idx="0"/>
          </p:cNvCxnSpPr>
          <p:nvPr/>
        </p:nvCxnSpPr>
        <p:spPr>
          <a:xfrm flipH="1">
            <a:off x="9774581" y="3177226"/>
            <a:ext cx="815273" cy="1114804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7B9EEF3-C876-C6B6-EDD3-9BF715F6F1EE}"/>
              </a:ext>
            </a:extLst>
          </p:cNvPr>
          <p:cNvCxnSpPr>
            <a:cxnSpLocks/>
            <a:stCxn id="45" idx="2"/>
          </p:cNvCxnSpPr>
          <p:nvPr/>
        </p:nvCxnSpPr>
        <p:spPr>
          <a:xfrm>
            <a:off x="8683335" y="3687258"/>
            <a:ext cx="356311" cy="613717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AE74F24F-F170-658A-3B9B-0B752470BCC6}"/>
              </a:ext>
            </a:extLst>
          </p:cNvPr>
          <p:cNvSpPr/>
          <p:nvPr/>
        </p:nvSpPr>
        <p:spPr>
          <a:xfrm>
            <a:off x="8632009" y="5221322"/>
            <a:ext cx="2285144" cy="6400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Validate results and</a:t>
            </a:r>
            <a:br>
              <a:rPr lang="en-US" sz="1400" dirty="0"/>
            </a:br>
            <a:r>
              <a:rPr lang="en-US" sz="1400" dirty="0"/>
              <a:t>export tables and maps</a:t>
            </a:r>
            <a:endParaRPr lang="en-US" sz="1000" dirty="0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0249470-4111-280B-8339-34FD25CDB411}"/>
              </a:ext>
            </a:extLst>
          </p:cNvPr>
          <p:cNvCxnSpPr>
            <a:cxnSpLocks/>
            <a:stCxn id="40" idx="2"/>
            <a:endCxn id="52" idx="0"/>
          </p:cNvCxnSpPr>
          <p:nvPr/>
        </p:nvCxnSpPr>
        <p:spPr>
          <a:xfrm>
            <a:off x="9774581" y="4932110"/>
            <a:ext cx="0" cy="289212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34A11C0C-18FF-50AA-ED92-6254A2CF66FE}"/>
              </a:ext>
            </a:extLst>
          </p:cNvPr>
          <p:cNvCxnSpPr>
            <a:cxnSpLocks/>
            <a:stCxn id="8" idx="2"/>
            <a:endCxn id="45" idx="1"/>
          </p:cNvCxnSpPr>
          <p:nvPr/>
        </p:nvCxnSpPr>
        <p:spPr>
          <a:xfrm>
            <a:off x="1980772" y="2648164"/>
            <a:ext cx="5559991" cy="71905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4720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4195B-3C18-C6EF-B1CB-5FA927333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Study: Flooding Hazard Exposure in Galveston Co.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C5AAF-D938-A813-32EB-20EEC4C79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1176"/>
            <a:ext cx="10866120" cy="47557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/>
              <a:t>R-script </a:t>
            </a:r>
            <a:r>
              <a:rPr lang="en-US" sz="1800" dirty="0"/>
              <a:t>for this case study: </a:t>
            </a:r>
            <a:r>
              <a:rPr lang="en-US" sz="1800" dirty="0">
                <a:hlinkClick r:id="rId2"/>
              </a:rPr>
              <a:t>https://github.com/abuabara/flooding_hazard_exposure.git</a:t>
            </a:r>
            <a:endParaRPr lang="en-US" sz="1800" dirty="0"/>
          </a:p>
          <a:p>
            <a:pPr marL="0" indent="0">
              <a:buNone/>
            </a:pPr>
            <a:endParaRPr lang="en-US" sz="100" dirty="0"/>
          </a:p>
          <a:p>
            <a:pPr marL="0" indent="0">
              <a:buNone/>
            </a:pPr>
            <a:r>
              <a:rPr lang="en-US" sz="1800" dirty="0"/>
              <a:t>Data sources</a:t>
            </a:r>
          </a:p>
          <a:p>
            <a:r>
              <a:rPr lang="en-US" sz="1800" b="1" dirty="0"/>
              <a:t>Census</a:t>
            </a:r>
            <a:r>
              <a:rPr lang="en-US" sz="1800" dirty="0"/>
              <a:t> boundaries and perennial and intermittent areas of hydrography features</a:t>
            </a:r>
          </a:p>
          <a:p>
            <a:pPr lvl="1"/>
            <a:r>
              <a:rPr lang="en-US" sz="1800" dirty="0"/>
              <a:t>R/tigris </a:t>
            </a:r>
            <a:r>
              <a:rPr lang="en-US" sz="1800" dirty="0">
                <a:hlinkClick r:id="rId3"/>
              </a:rPr>
              <a:t>https://github.com/walkerke/tigris</a:t>
            </a:r>
            <a:endParaRPr lang="en-US" sz="1800" dirty="0"/>
          </a:p>
          <a:p>
            <a:r>
              <a:rPr lang="en-US" sz="1800" b="1" dirty="0"/>
              <a:t>ACS</a:t>
            </a:r>
            <a:r>
              <a:rPr lang="en-US" sz="1800" dirty="0"/>
              <a:t> estimates</a:t>
            </a:r>
          </a:p>
          <a:p>
            <a:pPr lvl="1"/>
            <a:r>
              <a:rPr lang="en-US" sz="1800" dirty="0"/>
              <a:t>R/tidycensus </a:t>
            </a:r>
            <a:r>
              <a:rPr lang="en-US" sz="1800" dirty="0">
                <a:hlinkClick r:id="rId4"/>
              </a:rPr>
              <a:t>https://github.com/walkerke/tidycensus/</a:t>
            </a:r>
            <a:endParaRPr lang="en-US" sz="1800" dirty="0"/>
          </a:p>
          <a:p>
            <a:r>
              <a:rPr lang="en-US" sz="1800" b="1" dirty="0"/>
              <a:t>FEMA NFHL Flood Maps</a:t>
            </a:r>
            <a:br>
              <a:rPr lang="en-US" sz="1800" b="1" dirty="0"/>
            </a:br>
            <a:r>
              <a:rPr lang="en-US" sz="1800" dirty="0">
                <a:hlinkClick r:id="rId5"/>
              </a:rPr>
              <a:t>https://www.floodmaps.fema.gov/NFHL/status.shtml</a:t>
            </a:r>
            <a:endParaRPr lang="en-US" sz="1800" dirty="0"/>
          </a:p>
          <a:p>
            <a:r>
              <a:rPr lang="en-US" sz="1800" b="1" dirty="0"/>
              <a:t>ORNL LandScan USA Conus Night</a:t>
            </a:r>
            <a:br>
              <a:rPr lang="en-US" sz="1800" b="1" dirty="0"/>
            </a:br>
            <a:r>
              <a:rPr lang="en-US" sz="1800" dirty="0"/>
              <a:t>Raster dataset that provides population estimates for the Homeland Infrastructure Foundation-Level Data (HIFLD) database: </a:t>
            </a:r>
            <a:r>
              <a:rPr lang="en-US" sz="1800" dirty="0">
                <a:hlinkClick r:id="rId6"/>
              </a:rPr>
              <a:t>https://landscan.ornl.gov</a:t>
            </a:r>
            <a:endParaRPr lang="en-US" sz="1800" dirty="0"/>
          </a:p>
          <a:p>
            <a:r>
              <a:rPr lang="en-US" sz="1800" b="1" dirty="0"/>
              <a:t>Galveston Central Appraisal District – Parcel Information</a:t>
            </a:r>
            <a:br>
              <a:rPr lang="en-US" sz="1800" b="1" dirty="0"/>
            </a:br>
            <a:r>
              <a:rPr lang="en-US" sz="1800" dirty="0">
                <a:hlinkClick r:id="rId7"/>
              </a:rPr>
              <a:t>https://galvestoncad.org/gis-data/</a:t>
            </a:r>
            <a:endParaRPr lang="en-US" sz="1800" dirty="0"/>
          </a:p>
          <a:p>
            <a:endParaRPr lang="en-US" sz="18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C72ED-AF84-2929-B5F3-1D68B4B02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53348-EEB7-A0A7-93EC-5BE72340B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D8B40-F882-8159-D5ED-C4C787223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704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map of the state of virginia&#10;&#10;Description automatically generated">
            <a:extLst>
              <a:ext uri="{FF2B5EF4-FFF2-40B4-BE49-F238E27FC236}">
                <a16:creationId xmlns:a16="http://schemas.microsoft.com/office/drawing/2014/main" id="{D76C5C0C-AD34-A25C-30B9-E9E4872CA0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196521"/>
            <a:ext cx="10384972" cy="484632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D4195B-3C18-C6EF-B1CB-5FA927333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Study: Flooding Hazard Exposure in Galveston Co.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C72ED-AF84-2929-B5F3-1D68B4B02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53348-EEB7-A0A7-93EC-5BE72340B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D8B40-F882-8159-D5ED-C4C787223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0044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76C5C0C-AD34-A25C-30B9-E9E4872CA0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838200" y="1196521"/>
            <a:ext cx="10384972" cy="484632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D4195B-3C18-C6EF-B1CB-5FA927333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Study: Flooding Hazard Exposure in Galveston Co.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C72ED-AF84-2929-B5F3-1D68B4B02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53348-EEB7-A0A7-93EC-5BE72340B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D8B40-F882-8159-D5ED-C4C787223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824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76C5C0C-AD34-A25C-30B9-E9E4872CA0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838200" y="1196521"/>
            <a:ext cx="10384972" cy="484632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D4195B-3C18-C6EF-B1CB-5FA927333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Study: Flooding Hazard Exposure in Galveston Co.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C72ED-AF84-2929-B5F3-1D68B4B02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53348-EEB7-A0A7-93EC-5BE72340B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D8B40-F882-8159-D5ED-C4C787223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14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52827F-AE16-3B51-3C57-3FE6489A7B75}"/>
              </a:ext>
            </a:extLst>
          </p:cNvPr>
          <p:cNvSpPr txBox="1"/>
          <p:nvPr/>
        </p:nvSpPr>
        <p:spPr>
          <a:xfrm>
            <a:off x="838200" y="5904341"/>
            <a:ext cx="23150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NFHL update date: 2022-11-20</a:t>
            </a:r>
          </a:p>
        </p:txBody>
      </p:sp>
    </p:spTree>
    <p:extLst>
      <p:ext uri="{BB962C8B-B14F-4D97-AF65-F5344CB8AC3E}">
        <p14:creationId xmlns:p14="http://schemas.microsoft.com/office/powerpoint/2010/main" val="68421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3780E-CD99-50BF-40F9-2B3AB396B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C94EA3-50DE-7E8E-11F8-2341A2646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2AC6E-91E9-48E3-9DC6-0721A16AA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15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3FD850B-600B-6E1A-AED3-1357547E50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627971" y="777240"/>
            <a:ext cx="6818812" cy="530352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184B3B-E681-E496-9CE2-6102C7BE254B}"/>
              </a:ext>
            </a:extLst>
          </p:cNvPr>
          <p:cNvSpPr txBox="1"/>
          <p:nvPr/>
        </p:nvSpPr>
        <p:spPr>
          <a:xfrm>
            <a:off x="7391713" y="3982204"/>
            <a:ext cx="43328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Paired t-test</a:t>
            </a:r>
          </a:p>
          <a:p>
            <a:pPr algn="ctr"/>
            <a:r>
              <a:rPr lang="en-US" sz="1200" dirty="0"/>
              <a:t>Data:  Census Estimate and Landscan Counts (Population)</a:t>
            </a:r>
          </a:p>
          <a:p>
            <a:pPr algn="ctr"/>
            <a:r>
              <a:rPr lang="en-US" sz="1200" dirty="0"/>
              <a:t> </a:t>
            </a:r>
            <a:r>
              <a:rPr lang="en-US" sz="1200" b="1" dirty="0"/>
              <a:t>t = -1, </a:t>
            </a:r>
            <a:r>
              <a:rPr lang="en-US" sz="1200" b="1" dirty="0" err="1"/>
              <a:t>df</a:t>
            </a:r>
            <a:r>
              <a:rPr lang="en-US" sz="1200" b="1" dirty="0"/>
              <a:t> = 101, p-value = 0.3</a:t>
            </a:r>
          </a:p>
          <a:p>
            <a:pPr algn="ctr"/>
            <a:r>
              <a:rPr lang="en-US" sz="1200" dirty="0"/>
              <a:t>Alternative hypothesis: true mean difference is not equal to 0</a:t>
            </a:r>
          </a:p>
          <a:p>
            <a:pPr algn="ctr"/>
            <a:r>
              <a:rPr lang="en-US" sz="1200" dirty="0"/>
              <a:t>95 percent confidence interval: </a:t>
            </a:r>
            <a:r>
              <a:rPr lang="en-US" sz="1200" b="1" dirty="0"/>
              <a:t>-203.28 65.55</a:t>
            </a:r>
          </a:p>
          <a:p>
            <a:pPr algn="ctr"/>
            <a:r>
              <a:rPr lang="en-US" sz="1200" dirty="0"/>
              <a:t>Sample estimates: mean difference </a:t>
            </a:r>
            <a:r>
              <a:rPr lang="en-US" sz="1200" b="1" dirty="0"/>
              <a:t>-68.87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E6479F-5CB6-0FDA-B623-B3F5B018EE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016"/>
          <a:stretch/>
        </p:blipFill>
        <p:spPr>
          <a:xfrm>
            <a:off x="7391713" y="1163019"/>
            <a:ext cx="4235322" cy="26814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68DE04-4F4E-B6D3-BD9A-9B6B442CFC25}"/>
              </a:ext>
            </a:extLst>
          </p:cNvPr>
          <p:cNvSpPr txBox="1"/>
          <p:nvPr/>
        </p:nvSpPr>
        <p:spPr>
          <a:xfrm>
            <a:off x="2529098" y="468597"/>
            <a:ext cx="60484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4F0627"/>
                </a:solidFill>
              </a:rPr>
              <a:t>PS: need to use LandScan that is the mid-year of the 5-year ACS estimate</a:t>
            </a:r>
          </a:p>
        </p:txBody>
      </p:sp>
      <p:sp>
        <p:nvSpPr>
          <p:cNvPr id="13" name="Curved Down Arrow 12">
            <a:extLst>
              <a:ext uri="{FF2B5EF4-FFF2-40B4-BE49-F238E27FC236}">
                <a16:creationId xmlns:a16="http://schemas.microsoft.com/office/drawing/2014/main" id="{6B99CCAA-85C9-545E-E1CC-B959C665F592}"/>
              </a:ext>
            </a:extLst>
          </p:cNvPr>
          <p:cNvSpPr/>
          <p:nvPr/>
        </p:nvSpPr>
        <p:spPr>
          <a:xfrm rot="19580603" flipH="1">
            <a:off x="1598268" y="349725"/>
            <a:ext cx="981903" cy="456383"/>
          </a:xfrm>
          <a:prstGeom prst="curvedDownArrow">
            <a:avLst>
              <a:gd name="adj1" fmla="val 9177"/>
              <a:gd name="adj2" fmla="val 50000"/>
              <a:gd name="adj3" fmla="val 25000"/>
            </a:avLst>
          </a:prstGeom>
          <a:solidFill>
            <a:srgbClr val="4F062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2" name="Table 8">
            <a:extLst>
              <a:ext uri="{FF2B5EF4-FFF2-40B4-BE49-F238E27FC236}">
                <a16:creationId xmlns:a16="http://schemas.microsoft.com/office/drawing/2014/main" id="{DE1FEF83-6533-36C7-556A-80D0755ECB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5204742"/>
              </p:ext>
            </p:extLst>
          </p:nvPr>
        </p:nvGraphicFramePr>
        <p:xfrm>
          <a:off x="7848363" y="5258518"/>
          <a:ext cx="3419517" cy="960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39839">
                  <a:extLst>
                    <a:ext uri="{9D8B030D-6E8A-4147-A177-3AD203B41FA5}">
                      <a16:colId xmlns:a16="http://schemas.microsoft.com/office/drawing/2014/main" val="3913255785"/>
                    </a:ext>
                  </a:extLst>
                </a:gridCol>
                <a:gridCol w="1139839">
                  <a:extLst>
                    <a:ext uri="{9D8B030D-6E8A-4147-A177-3AD203B41FA5}">
                      <a16:colId xmlns:a16="http://schemas.microsoft.com/office/drawing/2014/main" val="1393248857"/>
                    </a:ext>
                  </a:extLst>
                </a:gridCol>
                <a:gridCol w="1139839">
                  <a:extLst>
                    <a:ext uri="{9D8B030D-6E8A-4147-A177-3AD203B41FA5}">
                      <a16:colId xmlns:a16="http://schemas.microsoft.com/office/drawing/2014/main" val="7601938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100" b="1" dirty="0"/>
                    </a:p>
                  </a:txBody>
                  <a:tcPr anchor="ctr"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Census</a:t>
                      </a:r>
                      <a:br>
                        <a:rPr lang="en-US" sz="1100" b="1" dirty="0"/>
                      </a:br>
                      <a:r>
                        <a:rPr lang="en-US" sz="900" dirty="0"/>
                        <a:t>2021-2017</a:t>
                      </a:r>
                      <a:br>
                        <a:rPr lang="en-US" sz="900" dirty="0"/>
                      </a:br>
                      <a:r>
                        <a:rPr lang="en-US" sz="900" dirty="0"/>
                        <a:t>ACS 5-Year</a:t>
                      </a:r>
                      <a:endParaRPr lang="en-US" sz="1100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Landscan</a:t>
                      </a:r>
                      <a:br>
                        <a:rPr lang="en-US" sz="1100" b="1" dirty="0"/>
                      </a:br>
                      <a:r>
                        <a:rPr lang="en-US" sz="1100" b="0" dirty="0"/>
                        <a:t>2019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7220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Total County  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347,084</a:t>
                      </a:r>
                      <a:br>
                        <a:rPr lang="en-US" sz="1100" dirty="0"/>
                      </a:br>
                      <a:r>
                        <a:rPr lang="en-US" sz="800" dirty="0"/>
                        <a:t>(MOE 38,817)</a:t>
                      </a:r>
                      <a:endParaRPr 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354,112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368354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18975C0-7058-B71D-9E59-50096792503E}"/>
              </a:ext>
            </a:extLst>
          </p:cNvPr>
          <p:cNvSpPr txBox="1"/>
          <p:nvPr/>
        </p:nvSpPr>
        <p:spPr>
          <a:xfrm>
            <a:off x="8813525" y="870673"/>
            <a:ext cx="16610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Census Tracts</a:t>
            </a:r>
          </a:p>
        </p:txBody>
      </p:sp>
    </p:spTree>
    <p:extLst>
      <p:ext uri="{BB962C8B-B14F-4D97-AF65-F5344CB8AC3E}">
        <p14:creationId xmlns:p14="http://schemas.microsoft.com/office/powerpoint/2010/main" val="37357166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3FD850B-600B-6E1A-AED3-1357547E50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627971" y="777240"/>
            <a:ext cx="6818812" cy="5303520"/>
          </a:xfr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43D04BC-CB8A-03ED-D4FC-F4B7164F51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7905576"/>
              </p:ext>
            </p:extLst>
          </p:nvPr>
        </p:nvGraphicFramePr>
        <p:xfrm>
          <a:off x="7391712" y="696413"/>
          <a:ext cx="3962088" cy="3769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90522">
                  <a:extLst>
                    <a:ext uri="{9D8B030D-6E8A-4147-A177-3AD203B41FA5}">
                      <a16:colId xmlns:a16="http://schemas.microsoft.com/office/drawing/2014/main" val="3913255785"/>
                    </a:ext>
                  </a:extLst>
                </a:gridCol>
                <a:gridCol w="990522">
                  <a:extLst>
                    <a:ext uri="{9D8B030D-6E8A-4147-A177-3AD203B41FA5}">
                      <a16:colId xmlns:a16="http://schemas.microsoft.com/office/drawing/2014/main" val="1393248857"/>
                    </a:ext>
                  </a:extLst>
                </a:gridCol>
                <a:gridCol w="990522">
                  <a:extLst>
                    <a:ext uri="{9D8B030D-6E8A-4147-A177-3AD203B41FA5}">
                      <a16:colId xmlns:a16="http://schemas.microsoft.com/office/drawing/2014/main" val="760193801"/>
                    </a:ext>
                  </a:extLst>
                </a:gridCol>
                <a:gridCol w="990522">
                  <a:extLst>
                    <a:ext uri="{9D8B030D-6E8A-4147-A177-3AD203B41FA5}">
                      <a16:colId xmlns:a16="http://schemas.microsoft.com/office/drawing/2014/main" val="597237862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Galveston County </a:t>
                      </a:r>
                      <a:br>
                        <a:rPr lang="en-US" sz="1600" b="1" dirty="0"/>
                      </a:br>
                      <a:r>
                        <a:rPr lang="en-US" sz="1200" b="0" dirty="0"/>
                        <a:t>(–</a:t>
                      </a:r>
                      <a:r>
                        <a:rPr lang="en-US" sz="1200" b="0" i="1" dirty="0"/>
                        <a:t>Illustrative Estimates</a:t>
                      </a:r>
                      <a:r>
                        <a:rPr lang="en-US" sz="1200" b="0" dirty="0"/>
                        <a:t>–)</a:t>
                      </a:r>
                      <a:endParaRPr lang="en-US" sz="16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800" b="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800" b="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05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19047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/>
                        <a:t>Floodplain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/>
                        <a:t>Population</a:t>
                      </a:r>
                      <a:br>
                        <a:rPr lang="en-US" sz="1050" b="1" dirty="0"/>
                      </a:br>
                      <a:r>
                        <a:rPr lang="en-US" sz="1050" b="1" dirty="0"/>
                        <a:t>Count</a:t>
                      </a:r>
                      <a:r>
                        <a:rPr lang="en-US" sz="1050" b="1" baseline="30000" dirty="0"/>
                        <a:t>*</a:t>
                      </a:r>
                    </a:p>
                    <a:p>
                      <a:pPr algn="ctr"/>
                      <a:r>
                        <a:rPr lang="en-US" sz="800" b="0" dirty="0"/>
                        <a:t>2019 LandScan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/>
                        <a:t>Residential</a:t>
                      </a:r>
                      <a:br>
                        <a:rPr lang="en-US" sz="1050" b="1" dirty="0"/>
                      </a:br>
                      <a:r>
                        <a:rPr lang="en-US" sz="1050" b="1" dirty="0"/>
                        <a:t>Parcels</a:t>
                      </a:r>
                      <a:r>
                        <a:rPr lang="en-US" sz="1050" b="1" baseline="30000" dirty="0"/>
                        <a:t>**</a:t>
                      </a:r>
                    </a:p>
                    <a:p>
                      <a:pPr algn="ctr"/>
                      <a:r>
                        <a:rPr lang="en-US" sz="800" b="0" dirty="0"/>
                        <a:t>Appraisal District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/>
                        <a:t>Area</a:t>
                      </a:r>
                      <a:r>
                        <a:rPr lang="en-US" sz="1050" b="1" baseline="30000" dirty="0"/>
                        <a:t>***</a:t>
                      </a:r>
                      <a:br>
                        <a:rPr lang="en-US" sz="1050" b="1" dirty="0"/>
                      </a:br>
                      <a:r>
                        <a:rPr lang="en-US" sz="800" b="0" dirty="0"/>
                        <a:t>(sq mi)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7220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i="0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493.0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6196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100-year</a:t>
                      </a:r>
                    </a:p>
                    <a:p>
                      <a:pPr algn="ctr"/>
                      <a:r>
                        <a:rPr lang="en-US" sz="800" dirty="0"/>
                        <a:t>(with velocity)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12,854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5,289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103.0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1737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100-year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99,136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27,387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93.9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6495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500-year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81,637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24,867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61.1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5928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Levee protected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40,243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11,540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24.8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547811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Out of floodplain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120,242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42,795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171.6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7812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/>
                        <a:t>Total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354,112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111,878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775.8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5398478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3780E-CD99-50BF-40F9-2B3AB396B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C94EA3-50DE-7E8E-11F8-2341A2646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2AC6E-91E9-48E3-9DC6-0721A16AA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16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3F2A2E-6AEB-D6DC-3D15-8AAA1700BE74}"/>
              </a:ext>
            </a:extLst>
          </p:cNvPr>
          <p:cNvSpPr txBox="1"/>
          <p:nvPr/>
        </p:nvSpPr>
        <p:spPr>
          <a:xfrm>
            <a:off x="757959" y="6002182"/>
            <a:ext cx="787234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" dirty="0"/>
              <a:t>Image features part of Galveston Island to illustrate the location of parcels and residential parcels with improvement.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57FBA6-3A5E-9832-AE53-38A7C398A3FE}"/>
              </a:ext>
            </a:extLst>
          </p:cNvPr>
          <p:cNvSpPr txBox="1"/>
          <p:nvPr/>
        </p:nvSpPr>
        <p:spPr>
          <a:xfrm>
            <a:off x="7391713" y="4500880"/>
            <a:ext cx="3962087" cy="923330"/>
          </a:xfrm>
          <a:prstGeom prst="rect">
            <a:avLst/>
          </a:prstGeom>
          <a:noFill/>
        </p:spPr>
        <p:txBody>
          <a:bodyPr wrap="square" lIns="0" tIns="0" rIns="0" bIns="91440" rtlCol="0" anchor="t">
            <a:spAutoFit/>
          </a:bodyPr>
          <a:lstStyle/>
          <a:p>
            <a:r>
              <a:rPr lang="en-US" sz="900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Landscan pixel is </a:t>
            </a:r>
            <a:r>
              <a:rPr lang="en-US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aerial weighted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estimate the population estimate in the area covered by the flood category. </a:t>
            </a:r>
          </a:p>
          <a:p>
            <a:r>
              <a:rPr lang="en-US" sz="900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**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Total of </a:t>
            </a:r>
            <a:r>
              <a:rPr lang="en-US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parcel centroids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that are within each floodplain area. Land use coded as </a:t>
            </a:r>
            <a:r>
              <a:rPr lang="en-US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residential (R) with improvement value greater than $0 in 2022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en-US" sz="900" baseline="30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900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***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Projection used </a:t>
            </a:r>
            <a:r>
              <a:rPr lang="en-US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EPSG:3081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NAD83 / Texas State Mapping System</a:t>
            </a:r>
          </a:p>
        </p:txBody>
      </p:sp>
    </p:spTree>
    <p:extLst>
      <p:ext uri="{BB962C8B-B14F-4D97-AF65-F5344CB8AC3E}">
        <p14:creationId xmlns:p14="http://schemas.microsoft.com/office/powerpoint/2010/main" val="40152473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Possible Alternatives to Assess Flooding Risk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6638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Commercial</a:t>
            </a:r>
            <a:endParaRPr lang="en-US" sz="1800" b="1" dirty="0"/>
          </a:p>
          <a:p>
            <a:r>
              <a:rPr lang="en-US" sz="1800" i="1" dirty="0" err="1"/>
              <a:t>Katrisk</a:t>
            </a:r>
            <a:endParaRPr lang="en-US" sz="1800" i="1" dirty="0"/>
          </a:p>
          <a:p>
            <a:pPr lvl="1"/>
            <a:r>
              <a:rPr lang="en-US" sz="1800" dirty="0">
                <a:hlinkClick r:id="rId2"/>
              </a:rPr>
              <a:t>https://www.katrisk.com/hazard-data</a:t>
            </a:r>
            <a:endParaRPr lang="en-US" sz="1800" dirty="0"/>
          </a:p>
          <a:p>
            <a:pPr lvl="1"/>
            <a:r>
              <a:rPr lang="en-US" sz="1800" dirty="0"/>
              <a:t>Inland flood data at </a:t>
            </a:r>
            <a:r>
              <a:rPr lang="en-US" sz="1800" b="1" dirty="0"/>
              <a:t>multiple return periods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2-d hydraulic </a:t>
            </a:r>
            <a:r>
              <a:rPr lang="en-US" sz="1800" b="1" dirty="0"/>
              <a:t>modeling</a:t>
            </a:r>
            <a:r>
              <a:rPr lang="en-US" sz="1800" dirty="0"/>
              <a:t> of pluvial (surface water) and fluvial (riverine) flooding.</a:t>
            </a:r>
          </a:p>
          <a:p>
            <a:pPr lvl="1"/>
            <a:r>
              <a:rPr lang="en-US" sz="1800" dirty="0"/>
              <a:t>Resolution varies by region dependent on available DTMs, down to 10 meters in the US.</a:t>
            </a:r>
          </a:p>
          <a:p>
            <a:pPr marL="0" indent="0">
              <a:buNone/>
            </a:pPr>
            <a:r>
              <a:rPr lang="en-US" b="1" dirty="0"/>
              <a:t>Academic</a:t>
            </a:r>
            <a:endParaRPr lang="en-US" sz="1800" b="1" dirty="0"/>
          </a:p>
          <a:p>
            <a:r>
              <a:rPr lang="en-US" sz="1800" dirty="0"/>
              <a:t>Wing, O. E., Bates, P. D., Smith, A. M., Sampson, C. C., Johnson, K. A., </a:t>
            </a:r>
            <a:r>
              <a:rPr lang="en-US" sz="1800" dirty="0" err="1"/>
              <a:t>Fargione</a:t>
            </a:r>
            <a:r>
              <a:rPr lang="en-US" sz="1800" dirty="0"/>
              <a:t>, J., &amp; Morefield, P. (2018). Estimates of present and future flood risk in the conterminous United States. </a:t>
            </a:r>
            <a:r>
              <a:rPr lang="en-US" sz="1800" i="1" dirty="0"/>
              <a:t>Environmental Research Letters</a:t>
            </a:r>
            <a:r>
              <a:rPr lang="en-US" sz="1800" dirty="0"/>
              <a:t>, 13(3), 034023.</a:t>
            </a:r>
          </a:p>
          <a:p>
            <a:pPr lvl="1"/>
            <a:r>
              <a:rPr lang="en-US" sz="1800" dirty="0">
                <a:hlinkClick r:id="rId3"/>
              </a:rPr>
              <a:t>https://www.unisdr.org/preventionweb/files/57470_wing2018environ.res.lett.13034023.pdf</a:t>
            </a:r>
            <a:endParaRPr lang="en-US" sz="1800" dirty="0"/>
          </a:p>
          <a:p>
            <a:pPr lvl="1"/>
            <a:r>
              <a:rPr lang="en-US" sz="1800" dirty="0"/>
              <a:t>30 m resolution </a:t>
            </a:r>
            <a:r>
              <a:rPr lang="en-US" sz="1800" b="1" dirty="0"/>
              <a:t>model</a:t>
            </a:r>
            <a:r>
              <a:rPr lang="en-US" sz="1800" dirty="0"/>
              <a:t> of the entire conterminous US with a 2-d representation of flood physics to produce estimates of flood hazard.</a:t>
            </a:r>
          </a:p>
          <a:p>
            <a:pPr lvl="1"/>
            <a:r>
              <a:rPr lang="en-US" sz="1800" dirty="0"/>
              <a:t>Match to within </a:t>
            </a:r>
            <a:r>
              <a:rPr lang="en-US" sz="1800" b="1" dirty="0"/>
              <a:t>90% accuracy </a:t>
            </a:r>
            <a:r>
              <a:rPr lang="en-US" sz="1800" dirty="0"/>
              <a:t>the skill of local models built with detailed data.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70DD8E-1B7C-09FD-149A-54AC4DBEA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FABB9-C9E4-2967-21D4-15A56B171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006C77-75BE-703A-C0D3-F384E7460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015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663849"/>
          </a:xfrm>
        </p:spPr>
        <p:txBody>
          <a:bodyPr>
            <a:normAutofit/>
          </a:bodyPr>
          <a:lstStyle/>
          <a:p>
            <a:r>
              <a:rPr lang="en-US" sz="2200" dirty="0"/>
              <a:t>FEMA flood hazard data</a:t>
            </a:r>
          </a:p>
          <a:p>
            <a:r>
              <a:rPr lang="en-US" sz="2200" dirty="0"/>
              <a:t>Geoprocessing: data cleaning and reclassification</a:t>
            </a:r>
          </a:p>
          <a:p>
            <a:r>
              <a:rPr lang="en-US" sz="2200" dirty="0"/>
              <a:t>Case study to illustrate this process and quantification of exposed elements</a:t>
            </a:r>
          </a:p>
          <a:p>
            <a:r>
              <a:rPr lang="en-US" sz="2200" dirty="0"/>
              <a:t>Conclusions and some possible alternatives to assess flooding exposure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7199CC-D2B7-32C4-6699-5B9ACD4ED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C95B5-6974-CC9C-E0C0-06A348EAF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17D9E-D112-CA6A-9E95-66BAB4512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195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Flood Hazard 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858500" cy="4663849"/>
          </a:xfrm>
        </p:spPr>
        <p:txBody>
          <a:bodyPr>
            <a:noAutofit/>
          </a:bodyPr>
          <a:lstStyle/>
          <a:p>
            <a:r>
              <a:rPr lang="en-US" dirty="0"/>
              <a:t>A hazard can be studied in different ways:</a:t>
            </a:r>
          </a:p>
          <a:p>
            <a:pPr lvl="1"/>
            <a:r>
              <a:rPr lang="en-US" sz="1800" dirty="0"/>
              <a:t>By </a:t>
            </a:r>
            <a:r>
              <a:rPr lang="en-US" sz="1800" b="1" dirty="0"/>
              <a:t>models</a:t>
            </a:r>
            <a:r>
              <a:rPr lang="en-US" sz="1800" dirty="0"/>
              <a:t> or </a:t>
            </a:r>
            <a:r>
              <a:rPr lang="en-US" sz="1800" b="1" dirty="0"/>
              <a:t>simulation</a:t>
            </a:r>
            <a:r>
              <a:rPr lang="en-US" sz="1800" dirty="0"/>
              <a:t> of extreme events (deterministically or stochastically);</a:t>
            </a:r>
          </a:p>
          <a:p>
            <a:pPr lvl="2"/>
            <a:r>
              <a:rPr lang="en-US" sz="1800" dirty="0"/>
              <a:t>Engineering or physics-based models (hydrological and hydraulic).</a:t>
            </a:r>
          </a:p>
          <a:p>
            <a:pPr lvl="1"/>
            <a:r>
              <a:rPr lang="en-US" sz="1800" dirty="0"/>
              <a:t>By </a:t>
            </a:r>
            <a:r>
              <a:rPr lang="en-US" sz="1800" b="1" dirty="0"/>
              <a:t>specific occurrences </a:t>
            </a:r>
            <a:r>
              <a:rPr lang="en-US" sz="1800" dirty="0"/>
              <a:t>(historical events, but often not well documented, even today).</a:t>
            </a:r>
          </a:p>
          <a:p>
            <a:pPr lvl="1"/>
            <a:r>
              <a:rPr lang="en-US" sz="1800" dirty="0"/>
              <a:t>By </a:t>
            </a:r>
            <a:r>
              <a:rPr lang="en-US" sz="1800" b="1" dirty="0"/>
              <a:t>local knowledge.</a:t>
            </a:r>
          </a:p>
          <a:p>
            <a:r>
              <a:rPr lang="en-US" dirty="0"/>
              <a:t>FEMA provides flood hazard data to support the National Flood Insurance Program (NFIP).</a:t>
            </a:r>
          </a:p>
          <a:p>
            <a:pPr lvl="1"/>
            <a:r>
              <a:rPr lang="en-US" sz="1800" b="1" dirty="0"/>
              <a:t>National Flood Hazard Layer </a:t>
            </a:r>
            <a:r>
              <a:rPr lang="en-US" sz="1800" dirty="0"/>
              <a:t>(NFHL) is a </a:t>
            </a:r>
            <a:r>
              <a:rPr lang="en-US" sz="1800" b="1" dirty="0"/>
              <a:t>geospatial database </a:t>
            </a:r>
            <a:r>
              <a:rPr lang="en-US" sz="1800" dirty="0"/>
              <a:t>that contains current effective flood hazard data for a variety of official policies/programs.</a:t>
            </a:r>
          </a:p>
          <a:p>
            <a:pPr lvl="1"/>
            <a:r>
              <a:rPr lang="en-US" sz="1800" dirty="0"/>
              <a:t>These data establish </a:t>
            </a:r>
            <a:r>
              <a:rPr lang="en-US" sz="1800" b="1" dirty="0"/>
              <a:t>flood insurance requirements</a:t>
            </a:r>
            <a:br>
              <a:rPr lang="en-US" sz="1800" b="1" dirty="0"/>
            </a:br>
            <a:r>
              <a:rPr lang="en-US" sz="1800" dirty="0"/>
              <a:t>(often imposed by federally backed mortgage lenders).</a:t>
            </a:r>
          </a:p>
          <a:p>
            <a:pPr lvl="1"/>
            <a:r>
              <a:rPr lang="en-US" sz="1800" dirty="0"/>
              <a:t>Help communities develop strategies and programs to reduce flood risk,</a:t>
            </a:r>
            <a:br>
              <a:rPr lang="en-US" sz="1800" dirty="0"/>
            </a:br>
            <a:r>
              <a:rPr lang="en-US" sz="1800" dirty="0"/>
              <a:t>understanding </a:t>
            </a:r>
            <a:r>
              <a:rPr lang="en-US" sz="1800" b="1" dirty="0"/>
              <a:t>risk exposure </a:t>
            </a:r>
            <a:r>
              <a:rPr lang="en-US" sz="1800" dirty="0"/>
              <a:t>and evaluating/quantifying exposure.</a:t>
            </a:r>
          </a:p>
          <a:p>
            <a:r>
              <a:rPr lang="en-US" dirty="0"/>
              <a:t>NFHL data is not uniformly available, but covers the area occupied by 90% of US population.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AEF95C-3357-0AC9-D7F9-B3212CBC7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B2DEE-D48D-9B7B-9F83-7046A7A2C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052A5-DFE9-233A-462C-278B1577A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410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FEMA Flood 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663849"/>
          </a:xfrm>
        </p:spPr>
        <p:txBody>
          <a:bodyPr>
            <a:normAutofit/>
          </a:bodyPr>
          <a:lstStyle/>
          <a:p>
            <a:r>
              <a:rPr lang="en-US" dirty="0"/>
              <a:t>In 1968 the US Congress created the NFIP.</a:t>
            </a:r>
          </a:p>
          <a:p>
            <a:pPr lvl="1"/>
            <a:r>
              <a:rPr lang="en-US" sz="1800" dirty="0"/>
              <a:t>FEMA has been creating and updating flood hazard maps for the program after its creation.</a:t>
            </a:r>
          </a:p>
          <a:p>
            <a:r>
              <a:rPr lang="en-US" dirty="0"/>
              <a:t>These maps are based on the combination of a variety of methods:</a:t>
            </a:r>
            <a:br>
              <a:rPr lang="en-US" dirty="0"/>
            </a:br>
            <a:r>
              <a:rPr lang="en-US" dirty="0"/>
              <a:t>	</a:t>
            </a:r>
            <a:r>
              <a:rPr lang="en-US" sz="1800" b="1" dirty="0"/>
              <a:t>historical occurrences and insurance claims;</a:t>
            </a:r>
            <a:br>
              <a:rPr lang="en-US" sz="1800" b="1" dirty="0"/>
            </a:br>
            <a:r>
              <a:rPr lang="en-US" sz="1800" b="1" dirty="0"/>
              <a:t>	meteorological, hydrologic, and hydraulic data;</a:t>
            </a:r>
            <a:br>
              <a:rPr lang="en-US" sz="1800" b="1" dirty="0"/>
            </a:br>
            <a:r>
              <a:rPr lang="en-US" sz="1800" b="1" dirty="0"/>
              <a:t>	</a:t>
            </a:r>
            <a:r>
              <a:rPr lang="en-US" sz="1800" dirty="0"/>
              <a:t>and these can incorporate </a:t>
            </a:r>
            <a:r>
              <a:rPr lang="en-US" sz="1800" b="1" dirty="0"/>
              <a:t>assessment of land-use/land cover </a:t>
            </a:r>
            <a:r>
              <a:rPr lang="en-US" sz="1800" dirty="0"/>
              <a:t>conditions</a:t>
            </a:r>
            <a:r>
              <a:rPr lang="en-US" sz="1800" b="1" dirty="0"/>
              <a:t>,</a:t>
            </a:r>
            <a:br>
              <a:rPr lang="en-US" sz="1800" b="1" dirty="0"/>
            </a:br>
            <a:r>
              <a:rPr lang="en-US" sz="1800" b="1" dirty="0"/>
              <a:t>	flood-control infrastructure, </a:t>
            </a:r>
            <a:r>
              <a:rPr lang="en-US" sz="1800" dirty="0"/>
              <a:t>and</a:t>
            </a:r>
            <a:r>
              <a:rPr lang="en-US" sz="1800" b="1" dirty="0"/>
              <a:t> development</a:t>
            </a:r>
            <a:r>
              <a:rPr lang="en-US" sz="1800" dirty="0"/>
              <a:t>.</a:t>
            </a:r>
          </a:p>
          <a:p>
            <a:r>
              <a:rPr lang="en-US" dirty="0"/>
              <a:t>Updates to flood maps are a collaboration between the communities and FEMA.</a:t>
            </a:r>
          </a:p>
          <a:p>
            <a:pPr lvl="1"/>
            <a:r>
              <a:rPr lang="en-US" sz="1800" dirty="0"/>
              <a:t>Every community that participates in the NFIP has a floodplain administrator who works with FEMA during the mapping process.</a:t>
            </a:r>
          </a:p>
          <a:p>
            <a:pPr lvl="1"/>
            <a:r>
              <a:rPr lang="en-US" sz="1800" dirty="0"/>
              <a:t>After their creation they are subject to public review/comment, amendment, prior to adoption.</a:t>
            </a:r>
          </a:p>
          <a:p>
            <a:pPr lvl="1"/>
            <a:r>
              <a:rPr lang="en-US" sz="1800" dirty="0"/>
              <a:t>Updates are not timely nor regular.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AEF95C-3357-0AC9-D7F9-B3212CBC7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B2DEE-D48D-9B7B-9F83-7046A7A2C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052A5-DFE9-233A-462C-278B1577A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992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FEMA Flood 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6638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Over time, FEMA has produced </a:t>
            </a:r>
            <a:r>
              <a:rPr lang="en-US" b="1" dirty="0"/>
              <a:t>two</a:t>
            </a:r>
            <a:r>
              <a:rPr lang="en-US" dirty="0"/>
              <a:t> digital flood map products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5C3222F-EEBA-F050-7E30-B6F85ED708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951383"/>
              </p:ext>
            </p:extLst>
          </p:nvPr>
        </p:nvGraphicFramePr>
        <p:xfrm>
          <a:off x="838200" y="2107678"/>
          <a:ext cx="10515600" cy="3474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145122646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88366143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5144799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Paper Maps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Q3 Flood Data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DFIRM</a:t>
                      </a:r>
                      <a:br>
                        <a:rPr lang="en-US" sz="1800" b="1" dirty="0"/>
                      </a:br>
                      <a:r>
                        <a:rPr lang="en-US" sz="1600" b="0" dirty="0"/>
                        <a:t>(Digital Flood Insurance Rate Maps)</a:t>
                      </a:r>
                      <a:endParaRPr lang="en-US" sz="1800" b="0" dirty="0"/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007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119063" indent="-119063" algn="l"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1400" b="1" dirty="0"/>
                        <a:t>Flood Hazard Boundary Maps </a:t>
                      </a:r>
                      <a:r>
                        <a:rPr lang="en-US" sz="1400" dirty="0"/>
                        <a:t>(FHBM), later </a:t>
                      </a:r>
                      <a:r>
                        <a:rPr lang="en-US" sz="1400" b="1" dirty="0"/>
                        <a:t>Flood Insurance Rate Maps </a:t>
                      </a:r>
                      <a:r>
                        <a:rPr lang="en-US" sz="1400" b="0" dirty="0"/>
                        <a:t>(FIRM).</a:t>
                      </a:r>
                      <a:endParaRPr lang="en-US" sz="1400" dirty="0"/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/>
                        <a:t>Essential tool for the </a:t>
                      </a:r>
                      <a:r>
                        <a:rPr lang="en-US" sz="1400" b="1" dirty="0"/>
                        <a:t>Mitigation Directorate </a:t>
                      </a:r>
                      <a:r>
                        <a:rPr lang="en-US" sz="1400" dirty="0"/>
                        <a:t>(now the Federal Insurance and Mitigation Administration (FIMA), responsible for the NFIP and a range of programs designed to mitigate against future losses from all hazards including floods, earthquakes, tornadoes, and other natural disasters.</a:t>
                      </a:r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19063" indent="-119063" algn="l"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1400" dirty="0"/>
                        <a:t>Started as </a:t>
                      </a:r>
                      <a:r>
                        <a:rPr lang="en-US" sz="1400" b="1" dirty="0"/>
                        <a:t>digitization</a:t>
                      </a:r>
                      <a:r>
                        <a:rPr lang="en-US" sz="1400" dirty="0"/>
                        <a:t> of paper maps, for the entire US.</a:t>
                      </a:r>
                    </a:p>
                    <a:p>
                      <a:pPr marL="119063" indent="-119063" algn="l"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1400" b="1" dirty="0"/>
                        <a:t>Less precise scale 1:24,000</a:t>
                      </a:r>
                      <a:br>
                        <a:rPr lang="en-US" sz="1400" b="1" dirty="0"/>
                      </a:br>
                      <a:r>
                        <a:rPr lang="en-US" sz="1400" b="1" dirty="0"/>
                        <a:t>(±40 ft.)</a:t>
                      </a:r>
                      <a:endParaRPr lang="en-US" sz="1400" dirty="0"/>
                    </a:p>
                    <a:p>
                      <a:pPr marL="119063" marR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/>
                        <a:t>Was available for over 1,300 counties</a:t>
                      </a:r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/>
                        <a:t>Q3 </a:t>
                      </a:r>
                      <a:r>
                        <a:rPr lang="en-US" sz="1400" b="1" dirty="0"/>
                        <a:t>cannot</a:t>
                      </a:r>
                      <a:r>
                        <a:rPr lang="en-US" sz="1400" dirty="0"/>
                        <a:t> be used as the official NFIP map for </a:t>
                      </a:r>
                      <a:r>
                        <a:rPr lang="en-US" sz="1400" b="1" dirty="0"/>
                        <a:t>site design </a:t>
                      </a:r>
                      <a:r>
                        <a:rPr lang="en-US" sz="1400" dirty="0"/>
                        <a:t>or </a:t>
                      </a:r>
                      <a:r>
                        <a:rPr lang="en-US" sz="1400" b="1" dirty="0"/>
                        <a:t>flood risk determinations</a:t>
                      </a:r>
                      <a:r>
                        <a:rPr lang="en-US" sz="1400" dirty="0"/>
                        <a:t>.</a:t>
                      </a:r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/>
                        <a:t>Last updated late </a:t>
                      </a:r>
                      <a:r>
                        <a:rPr lang="en-US" sz="1400" b="1" dirty="0"/>
                        <a:t>1999.</a:t>
                      </a:r>
                      <a:endParaRPr 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9063" indent="-119063" algn="l"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1400" dirty="0"/>
                        <a:t>Started in </a:t>
                      </a:r>
                      <a:r>
                        <a:rPr lang="en-US" sz="1400" b="1" dirty="0"/>
                        <a:t>2000.</a:t>
                      </a:r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="1" dirty="0"/>
                        <a:t>More precise scale 1:12,000</a:t>
                      </a:r>
                      <a:br>
                        <a:rPr lang="en-US" sz="1400" b="1" dirty="0"/>
                      </a:br>
                      <a:r>
                        <a:rPr lang="en-US" sz="1400" b="1" dirty="0"/>
                        <a:t>(±33 ft.)</a:t>
                      </a:r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="1" dirty="0"/>
                        <a:t>NFHL </a:t>
                      </a:r>
                      <a:r>
                        <a:rPr lang="en-US" sz="1400" b="0" dirty="0"/>
                        <a:t>(National Flood Hazard Layer) geospatial database.</a:t>
                      </a:r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="0" dirty="0"/>
                        <a:t>New counties and updates to existing ones are an ongoing process.</a:t>
                      </a:r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="0" dirty="0"/>
                        <a:t>Currently covers the area occupied by 90% of US population.</a:t>
                      </a:r>
                      <a:br>
                        <a:rPr lang="en-US" sz="1400" b="0" dirty="0"/>
                      </a:br>
                      <a:endParaRPr lang="en-US" sz="1400" b="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4900869"/>
                  </a:ext>
                </a:extLst>
              </a:tr>
            </a:tbl>
          </a:graphicData>
        </a:graphic>
      </p:graphicFrame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AEF95C-3357-0AC9-D7F9-B3212CBC7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B2DEE-D48D-9B7B-9F83-7046A7A2C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052A5-DFE9-233A-462C-278B1577A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4442"/>
            <a:ext cx="2743200" cy="365125"/>
          </a:xfrm>
        </p:spPr>
        <p:txBody>
          <a:bodyPr/>
          <a:lstStyle/>
          <a:p>
            <a:fld id="{06BC197D-8DDD-6E44-95B6-C1AE0899C4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0149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Current FEMA Websites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663849"/>
          </a:xfrm>
        </p:spPr>
        <p:txBody>
          <a:bodyPr>
            <a:normAutofit/>
          </a:bodyPr>
          <a:lstStyle/>
          <a:p>
            <a:r>
              <a:rPr lang="en-US" dirty="0"/>
              <a:t>FEMA Flood Map Service Center</a:t>
            </a:r>
          </a:p>
          <a:p>
            <a:pPr lvl="1"/>
            <a:r>
              <a:rPr lang="en-US" dirty="0">
                <a:hlinkClick r:id="rId2"/>
              </a:rPr>
              <a:t>https://msc.fema.gov/portal/home</a:t>
            </a:r>
            <a:endParaRPr lang="en-US" dirty="0"/>
          </a:p>
          <a:p>
            <a:pPr lvl="1"/>
            <a:r>
              <a:rPr lang="en-US" dirty="0"/>
              <a:t>Dynamic map</a:t>
            </a:r>
          </a:p>
          <a:p>
            <a:pPr lvl="1"/>
            <a:r>
              <a:rPr lang="en-US" dirty="0"/>
              <a:t>Document/letters of revisions, amendments, and revalidations</a:t>
            </a:r>
          </a:p>
          <a:p>
            <a:r>
              <a:rPr lang="en-US" dirty="0"/>
              <a:t>National Flood Hazard Layer (NFHL) Status</a:t>
            </a:r>
          </a:p>
          <a:p>
            <a:pPr lvl="1"/>
            <a:r>
              <a:rPr lang="en-US" dirty="0">
                <a:hlinkClick r:id="rId3"/>
              </a:rPr>
              <a:t>https://www.floodmaps.fema.gov/NFHL/status.shtml</a:t>
            </a:r>
            <a:endParaRPr lang="en-US" dirty="0"/>
          </a:p>
          <a:p>
            <a:pPr lvl="1"/>
            <a:r>
              <a:rPr lang="en-US" dirty="0"/>
              <a:t>NFHL inventory: table with the most updated DFIRMs for download (by county)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11527F-C524-ACEB-6C43-77BDD3E04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9066C9-EF36-3418-4381-B6582E4DF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1A92E6-6B2A-6593-49E0-9C051D5E0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010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Observations Regarding the NFHL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13114"/>
            <a:ext cx="10700657" cy="4663849"/>
          </a:xfrm>
        </p:spPr>
        <p:txBody>
          <a:bodyPr>
            <a:noAutofit/>
          </a:bodyPr>
          <a:lstStyle/>
          <a:p>
            <a:r>
              <a:rPr lang="en-US" dirty="0"/>
              <a:t>Areas likely to have additional wave action (</a:t>
            </a:r>
            <a:r>
              <a:rPr lang="en-US" b="1" dirty="0"/>
              <a:t>flood with velocity</a:t>
            </a:r>
            <a:r>
              <a:rPr lang="en-US" dirty="0"/>
              <a:t> are identifiable).</a:t>
            </a:r>
          </a:p>
          <a:p>
            <a:r>
              <a:rPr lang="en-US" b="1" dirty="0"/>
              <a:t>Limited flood depth data</a:t>
            </a:r>
            <a:r>
              <a:rPr lang="en-US" dirty="0"/>
              <a:t>;</a:t>
            </a:r>
          </a:p>
          <a:p>
            <a:pPr lvl="1"/>
            <a:r>
              <a:rPr lang="en-US" dirty="0"/>
              <a:t>Some flood classifications indicate depth ranges,</a:t>
            </a:r>
            <a:br>
              <a:rPr lang="en-US" dirty="0"/>
            </a:br>
            <a:r>
              <a:rPr lang="en-US" dirty="0"/>
              <a:t>but mostly they reflect a dichotomous classification.</a:t>
            </a:r>
          </a:p>
          <a:p>
            <a:r>
              <a:rPr lang="en-US" dirty="0"/>
              <a:t>NFHL boundaries are </a:t>
            </a:r>
            <a:r>
              <a:rPr lang="en-US" b="1" dirty="0"/>
              <a:t>not perfectly aligned </a:t>
            </a:r>
            <a:r>
              <a:rPr lang="en-US" dirty="0"/>
              <a:t>with Census TIGER shapefiles.</a:t>
            </a:r>
          </a:p>
          <a:p>
            <a:pPr lvl="1"/>
            <a:r>
              <a:rPr lang="en-US" dirty="0"/>
              <a:t>Data are presented by county, but county boundaries (and hence other geographies) can be </a:t>
            </a:r>
            <a:r>
              <a:rPr lang="en-US" b="1" dirty="0"/>
              <a:t>inconsistent</a:t>
            </a:r>
            <a:r>
              <a:rPr lang="en-US" dirty="0"/>
              <a:t> with Census boundaries.</a:t>
            </a:r>
          </a:p>
          <a:p>
            <a:pPr lvl="1"/>
            <a:r>
              <a:rPr lang="en-US" dirty="0"/>
              <a:t>Since flooding designations are distributed county by county,</a:t>
            </a:r>
            <a:br>
              <a:rPr lang="en-US" dirty="0"/>
            </a:br>
            <a:r>
              <a:rPr lang="en-US" b="1" dirty="0"/>
              <a:t>neighboring</a:t>
            </a:r>
            <a:r>
              <a:rPr lang="en-US" dirty="0"/>
              <a:t>, cross-county areas, can have different flood risks.</a:t>
            </a:r>
          </a:p>
          <a:p>
            <a:pPr lvl="1"/>
            <a:r>
              <a:rPr lang="en-US" dirty="0"/>
              <a:t>This can be potentially problematic when places, cities, metro-areas, are cross counties.</a:t>
            </a:r>
          </a:p>
          <a:p>
            <a:r>
              <a:rPr lang="en-US" dirty="0"/>
              <a:t>Data are presented to capture probabilities of flooding, </a:t>
            </a:r>
            <a:r>
              <a:rPr lang="en-US" b="1" dirty="0"/>
              <a:t>annual exceedance probability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513CB8-5AC6-762E-0BEB-07B4D291E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96DF0-F9E3-E688-738D-602614C72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932DB5-4431-B16B-CD49-FDD8BA40B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384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FEMA Floodplain Designations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979762"/>
          </a:xfrm>
        </p:spPr>
        <p:txBody>
          <a:bodyPr>
            <a:normAutofit/>
          </a:bodyPr>
          <a:lstStyle/>
          <a:p>
            <a:r>
              <a:rPr lang="en-US" u="sng" dirty="0"/>
              <a:t>Special Flood Hazard Areas</a:t>
            </a:r>
            <a:r>
              <a:rPr lang="en-US" dirty="0"/>
              <a:t> (SFHA)</a:t>
            </a:r>
          </a:p>
          <a:p>
            <a:pPr lvl="1"/>
            <a:r>
              <a:rPr lang="en-US" dirty="0"/>
              <a:t>Areas subject to flood inundation at </a:t>
            </a:r>
            <a:r>
              <a:rPr lang="en-US" b="1" dirty="0"/>
              <a:t>1.0% </a:t>
            </a:r>
            <a:r>
              <a:rPr lang="en-US" b="1" i="1" dirty="0"/>
              <a:t>or greater chance </a:t>
            </a:r>
            <a:r>
              <a:rPr lang="en-US" dirty="0"/>
              <a:t>of flooding in any given year. Sometimes referred to as having a 1.0% chance of flooding per year.</a:t>
            </a:r>
          </a:p>
          <a:p>
            <a:pPr lvl="2"/>
            <a:r>
              <a:rPr lang="en-US" dirty="0"/>
              <a:t>“</a:t>
            </a:r>
            <a:r>
              <a:rPr lang="en-US" i="1" dirty="0"/>
              <a:t>100-year floodplain</a:t>
            </a:r>
            <a:r>
              <a:rPr lang="en-US" dirty="0"/>
              <a:t>”</a:t>
            </a:r>
          </a:p>
          <a:p>
            <a:r>
              <a:rPr lang="en-US" u="sng" dirty="0"/>
              <a:t>Moderate Flood Hazard Areas</a:t>
            </a:r>
          </a:p>
          <a:p>
            <a:pPr lvl="1"/>
            <a:r>
              <a:rPr lang="en-US" dirty="0"/>
              <a:t>Areas subject to flood inundation between the </a:t>
            </a:r>
            <a:r>
              <a:rPr lang="en-US" b="1" dirty="0"/>
              <a:t>limits of the SFHA and 0.2% chance </a:t>
            </a:r>
            <a:r>
              <a:rPr lang="en-US" dirty="0"/>
              <a:t>of flooding in any given year. </a:t>
            </a:r>
          </a:p>
          <a:p>
            <a:pPr lvl="2"/>
            <a:r>
              <a:rPr lang="en-US" dirty="0"/>
              <a:t>“</a:t>
            </a:r>
            <a:r>
              <a:rPr lang="en-US" i="1" dirty="0"/>
              <a:t>500-year floodplain</a:t>
            </a:r>
            <a:r>
              <a:rPr lang="en-US" dirty="0"/>
              <a:t>”</a:t>
            </a:r>
          </a:p>
          <a:p>
            <a:r>
              <a:rPr lang="en-US" u="sng" dirty="0"/>
              <a:t>Areas of Minimal Flood Hazard</a:t>
            </a:r>
          </a:p>
          <a:p>
            <a:pPr lvl="1"/>
            <a:r>
              <a:rPr lang="en-US" dirty="0"/>
              <a:t>Areas </a:t>
            </a:r>
            <a:r>
              <a:rPr lang="en-US" b="1" dirty="0"/>
              <a:t>outside the SFHA </a:t>
            </a:r>
            <a:r>
              <a:rPr lang="en-US" dirty="0"/>
              <a:t>and higher than the elevation of the 0.2% chance of flooding in any given year.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815687-2CF7-6A60-67A6-DF1250288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588303-628B-234A-D899-6312AA50D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F0122-2BDD-C63B-AFCA-3640ABBAD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692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Floodplain Reclassification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6638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Q3 and NFHL flood zones and subtypes and our simplified recodes 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847B5-CD8B-9BFA-228A-464D26AE7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6F48AA-4980-6A5B-6E67-48A70EC09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583E8-624E-8044-386F-A2F4B5FCE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9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A66EA6-AA9A-022E-842A-B28E4A7CA9F5}"/>
              </a:ext>
            </a:extLst>
          </p:cNvPr>
          <p:cNvSpPr txBox="1"/>
          <p:nvPr/>
        </p:nvSpPr>
        <p:spPr>
          <a:xfrm>
            <a:off x="838200" y="5027009"/>
            <a:ext cx="1051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Many sources ... ultimately referring to FEMA, such as:</a:t>
            </a:r>
          </a:p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https://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help.</a:t>
            </a:r>
            <a:r>
              <a:rPr lang="en-US" sz="12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riskfactor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.com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hc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en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-us/articles/360048256493-Understand-the-differences-between-FEMA-flood-zones</a:t>
            </a:r>
          </a:p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http://www.</a:t>
            </a: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floodmaps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.com/zones.htm</a:t>
            </a:r>
          </a:p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http://www</a:t>
            </a: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.mass.gov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/anf/docs/itd/services/massgis/q3floodzonescodetable.pdf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E66345E2-58CA-6997-FBD7-39B99DB3F7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6810419"/>
              </p:ext>
            </p:extLst>
          </p:nvPr>
        </p:nvGraphicFramePr>
        <p:xfrm>
          <a:off x="838200" y="2335693"/>
          <a:ext cx="10515600" cy="2372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685873489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79225508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7018798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Q3 classification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NFHL classification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 </a:t>
                      </a:r>
                      <a:r>
                        <a:rPr lang="en-US" sz="1800" b="1" i="1" dirty="0"/>
                        <a:t>Reclassification</a:t>
                      </a:r>
                      <a:r>
                        <a:rPr lang="en-US" sz="1800" b="1" i="1" baseline="30000" dirty="0"/>
                        <a:t>*</a:t>
                      </a: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536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V, VE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VE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100-year (with velocity)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6175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A, A1-A30, A99, AE, AH, AO, AR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A, AE, AH, AO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100-year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0081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B, X500, X (shaded)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 (0.2 pct annual chance flood hazard)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500-year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0215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 (reduced flood risk due to levee)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Area with reduced flood risk due to levee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Levee protected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9803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C, D, X, X (unshaded), UNDES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 (area of minimal flood hazard),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ANI (area not included)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Out of the floodplain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56112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0973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1254</TotalTime>
  <Words>1961</Words>
  <Application>Microsoft Macintosh PowerPoint</Application>
  <PresentationFormat>Widescreen</PresentationFormat>
  <Paragraphs>243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Georgia</vt:lpstr>
      <vt:lpstr>Office Theme</vt:lpstr>
      <vt:lpstr>Assessing Flooding Hazard Exposure</vt:lpstr>
      <vt:lpstr>Presentation Outline</vt:lpstr>
      <vt:lpstr>Flood Hazard Data Sources</vt:lpstr>
      <vt:lpstr>History of FEMA Flood Maps</vt:lpstr>
      <vt:lpstr>History of FEMA Flood Maps</vt:lpstr>
      <vt:lpstr>Current FEMA Websites</vt:lpstr>
      <vt:lpstr>Observations Regarding the NFHL Data</vt:lpstr>
      <vt:lpstr>FEMA Floodplain Designations</vt:lpstr>
      <vt:lpstr>Floodplain Reclassification</vt:lpstr>
      <vt:lpstr>Data Cleaning and Geoprocessing</vt:lpstr>
      <vt:lpstr>Case Study: Flooding Hazard Exposure in Galveston Co.</vt:lpstr>
      <vt:lpstr>Case Study: Flooding Hazard Exposure in Galveston Co.</vt:lpstr>
      <vt:lpstr>Case Study: Flooding Hazard Exposure in Galveston Co.</vt:lpstr>
      <vt:lpstr>Case Study: Flooding Hazard Exposure in Galveston Co.</vt:lpstr>
      <vt:lpstr>PowerPoint Presentation</vt:lpstr>
      <vt:lpstr>PowerPoint Presentation</vt:lpstr>
      <vt:lpstr>Possible Alternatives to Assess Flooding Risk</vt:lpstr>
    </vt:vector>
  </TitlesOfParts>
  <Manager/>
  <Company>TAMU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Assessing Flooding Hazard Exposure</dc:title>
  <dc:subject/>
  <dc:creator>Alexander Abuabara</dc:creator>
  <cp:keywords/>
  <dc:description/>
  <cp:lastModifiedBy>Abuabara, Alexander</cp:lastModifiedBy>
  <cp:revision>303</cp:revision>
  <dcterms:created xsi:type="dcterms:W3CDTF">2023-09-07T22:04:54Z</dcterms:created>
  <dcterms:modified xsi:type="dcterms:W3CDTF">2023-09-18T19:37:05Z</dcterms:modified>
  <cp:category/>
</cp:coreProperties>
</file>